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208" autoAdjust="0"/>
  </p:normalViewPr>
  <p:slideViewPr>
    <p:cSldViewPr>
      <p:cViewPr varScale="1">
        <p:scale>
          <a:sx n="73" d="100"/>
          <a:sy n="73" d="100"/>
        </p:scale>
        <p:origin x="-6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B444B-3ADF-4CBF-AA15-DF0B6E9BFAA2}" type="datetimeFigureOut">
              <a:rPr lang="en-US" smtClean="0"/>
              <a:pPr/>
              <a:t>4/13/2010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0E6F4-F0EA-4DE3-A3D4-7E42C97C93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79690F-B616-4054-A193-A02BE4004FE6}"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Say why these metals:  similar chemistries –redox sensitivity </a:t>
            </a:r>
          </a:p>
          <a:p>
            <a:pPr>
              <a:spcBef>
                <a:spcPct val="0"/>
              </a:spcBef>
            </a:pPr>
            <a:r>
              <a:rPr lang="en-US" smtClean="0"/>
              <a:t>		in a broad sense they behave similarly</a:t>
            </a:r>
          </a:p>
          <a:p>
            <a:pPr>
              <a:spcBef>
                <a:spcPct val="0"/>
              </a:spcBef>
            </a:pPr>
            <a:endParaRPr lang="en-US" smtClean="0"/>
          </a:p>
          <a:p>
            <a:pPr>
              <a:spcBef>
                <a:spcPct val="0"/>
              </a:spcBef>
            </a:pPr>
            <a:r>
              <a:rPr lang="en-US" smtClean="0"/>
              <a:t>SGD has been shown to be important sources or sink of U in previous studies, so this work is motivated by a desire to see if Mo and Re behave similarly or differently that U</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CC1853-49A4-42B2-AD25-9CD31F935B3D}"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a:spcBef>
                <a:spcPct val="20000"/>
              </a:spcBef>
              <a:buFontTx/>
              <a:buChar char="•"/>
            </a:pPr>
            <a:r>
              <a:rPr lang="en-US" smtClean="0"/>
              <a:t>Even though volumetric fluxes of SGD are not all that high, the solute fluxes can be orders of magnitude higher than those in rivers, sometimes putting SGD solute fluxes on par with riverine solute fluxes.</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8B70F6-B9B3-4328-9990-421C1F50233C}"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Study of ocean island SGD may reveal</a:t>
            </a:r>
            <a:r>
              <a:rPr lang="en-US" baseline="0" dirty="0" smtClean="0"/>
              <a:t> much about the role SGD plays in global oceanic element budgets</a:t>
            </a: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5A415B-8400-4531-8508-2170F7AC85C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spcBef>
                <a:spcPct val="0"/>
              </a:spcBef>
              <a:buFontTx/>
              <a:buAutoNum type="arabicPeriod"/>
            </a:pPr>
            <a:r>
              <a:rPr lang="en-US" smtClean="0"/>
              <a:t>Tumon Bay	2. Spring from a rock on Northern Guam coast</a:t>
            </a:r>
          </a:p>
          <a:p>
            <a:pPr marL="228600" indent="-228600">
              <a:spcBef>
                <a:spcPct val="0"/>
              </a:spcBef>
            </a:pPr>
            <a:r>
              <a:rPr lang="en-US" smtClean="0"/>
              <a:t>3. Typical seep feature	4.Cave spring emptying out directly into the sea</a:t>
            </a:r>
          </a:p>
          <a:p>
            <a:pPr marL="228600" indent="-228600">
              <a:spcBef>
                <a:spcPct val="0"/>
              </a:spcBef>
            </a:pPr>
            <a:r>
              <a:rPr lang="en-US" smtClean="0"/>
              <a:t>as the tide goes out</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F5CA22-957D-4718-9909-ACE85552CF1B}"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what you did: e.g. elution curves – DESCRIBE FIGURE</a:t>
            </a:r>
          </a:p>
          <a:p>
            <a:endParaRPr lang="en-US" dirty="0" smtClean="0"/>
          </a:p>
          <a:p>
            <a:r>
              <a:rPr lang="en-US" dirty="0" smtClean="0"/>
              <a:t>Separation from Fe is crucial, and this method does this very well</a:t>
            </a:r>
          </a:p>
          <a:p>
            <a:r>
              <a:rPr lang="en-US" dirty="0" smtClean="0"/>
              <a:t>Quantitative recovery is important if we want to measure the isotopic composition</a:t>
            </a:r>
          </a:p>
          <a:p>
            <a:r>
              <a:rPr lang="en-US" dirty="0" smtClean="0"/>
              <a:t>Uranium</a:t>
            </a:r>
            <a:r>
              <a:rPr lang="en-US" baseline="0" dirty="0" smtClean="0"/>
              <a:t> elution characteristics are sensitive to concentration of HF used.</a:t>
            </a:r>
          </a:p>
          <a:p>
            <a:r>
              <a:rPr lang="en-US" baseline="0" dirty="0" smtClean="0"/>
              <a:t>	Manipulate concentration of HF used to elute U cleanly first</a:t>
            </a:r>
          </a:p>
          <a:p>
            <a:r>
              <a:rPr lang="en-US" baseline="0" dirty="0" smtClean="0"/>
              <a:t>	Currently testing this</a:t>
            </a:r>
            <a:endParaRPr lang="en-US" dirty="0"/>
          </a:p>
        </p:txBody>
      </p:sp>
      <p:sp>
        <p:nvSpPr>
          <p:cNvPr id="4" name="Slide Number Placeholder 3"/>
          <p:cNvSpPr>
            <a:spLocks noGrp="1"/>
          </p:cNvSpPr>
          <p:nvPr>
            <p:ph type="sldNum" sz="quarter" idx="10"/>
          </p:nvPr>
        </p:nvSpPr>
        <p:spPr/>
        <p:txBody>
          <a:bodyPr/>
          <a:lstStyle/>
          <a:p>
            <a:fld id="{DA90E6F4-F0EA-4DE3-A3D4-7E42C97C937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I did not put up an</a:t>
            </a:r>
            <a:r>
              <a:rPr lang="en-US" baseline="0" dirty="0" smtClean="0"/>
              <a:t> “Advantages” section, because as far as we can tell, the Pearce method is better in nearly every way for our purposes</a:t>
            </a:r>
            <a:endParaRPr lang="en-US" dirty="0"/>
          </a:p>
        </p:txBody>
      </p:sp>
      <p:sp>
        <p:nvSpPr>
          <p:cNvPr id="4" name="Slide Number Placeholder 3"/>
          <p:cNvSpPr>
            <a:spLocks noGrp="1"/>
          </p:cNvSpPr>
          <p:nvPr>
            <p:ph type="sldNum" sz="quarter" idx="10"/>
          </p:nvPr>
        </p:nvSpPr>
        <p:spPr/>
        <p:txBody>
          <a:bodyPr/>
          <a:lstStyle/>
          <a:p>
            <a:fld id="{DA90E6F4-F0EA-4DE3-A3D4-7E42C97C937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90E6F4-F0EA-4DE3-A3D4-7E42C97C93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1B349C-B77C-4478-9403-049F50B5662E}"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B349C-B77C-4478-9403-049F50B5662E}"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B349C-B77C-4478-9403-049F50B5662E}"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1B349C-B77C-4478-9403-049F50B5662E}"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B349C-B77C-4478-9403-049F50B5662E}"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1B349C-B77C-4478-9403-049F50B5662E}"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1B349C-B77C-4478-9403-049F50B5662E}" type="datetimeFigureOut">
              <a:rPr lang="en-US" smtClean="0"/>
              <a:pPr/>
              <a:t>4/13/2010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1B349C-B77C-4478-9403-049F50B5662E}" type="datetimeFigureOut">
              <a:rPr lang="en-US" smtClean="0"/>
              <a:pPr/>
              <a:t>4/13/2010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B349C-B77C-4478-9403-049F50B5662E}" type="datetimeFigureOut">
              <a:rPr lang="en-US" smtClean="0"/>
              <a:pPr/>
              <a:t>4/13/2010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B349C-B77C-4478-9403-049F50B5662E}"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B349C-B77C-4478-9403-049F50B5662E}"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00135-DB02-4D8B-89DE-C82B42D577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0"/>
              </a:srgbClr>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B349C-B77C-4478-9403-049F50B5662E}" type="datetimeFigureOut">
              <a:rPr lang="en-US" smtClean="0"/>
              <a:pPr/>
              <a:t>4/13/2010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00135-DB02-4D8B-89DE-C82B42D577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1698625"/>
          </a:xfrm>
        </p:spPr>
        <p:txBody>
          <a:bodyPr rtlCol="0">
            <a:normAutofit/>
          </a:bodyPr>
          <a:lstStyle/>
          <a:p>
            <a:pPr fontAlgn="auto">
              <a:spcAft>
                <a:spcPts val="0"/>
              </a:spcAft>
              <a:defRPr/>
            </a:pPr>
            <a:r>
              <a:rPr lang="en-US" sz="3600" dirty="0" smtClean="0"/>
              <a:t>Measuring fluxes of Mo, U and Re in Ocean Island Submarine Groundwater Discharge</a:t>
            </a:r>
          </a:p>
        </p:txBody>
      </p:sp>
      <p:sp>
        <p:nvSpPr>
          <p:cNvPr id="3" name="Subtitle 2"/>
          <p:cNvSpPr>
            <a:spLocks noGrp="1"/>
          </p:cNvSpPr>
          <p:nvPr>
            <p:ph type="subTitle" idx="1"/>
          </p:nvPr>
        </p:nvSpPr>
        <p:spPr>
          <a:xfrm>
            <a:off x="1371600" y="4419600"/>
            <a:ext cx="6400800" cy="1752600"/>
          </a:xfrm>
        </p:spPr>
        <p:txBody>
          <a:bodyPr rtlCol="0">
            <a:normAutofit fontScale="85000" lnSpcReduction="20000"/>
          </a:bodyPr>
          <a:lstStyle/>
          <a:p>
            <a:pPr fontAlgn="auto">
              <a:spcAft>
                <a:spcPts val="0"/>
              </a:spcAft>
              <a:buFont typeface="Arial" pitchFamily="34" charset="0"/>
              <a:buNone/>
              <a:defRPr/>
            </a:pPr>
            <a:r>
              <a:rPr lang="en-US" dirty="0" smtClean="0">
                <a:solidFill>
                  <a:schemeClr val="tx1"/>
                </a:solidFill>
              </a:rPr>
              <a:t>Joseph Murray</a:t>
            </a:r>
          </a:p>
          <a:p>
            <a:pPr fontAlgn="auto">
              <a:spcAft>
                <a:spcPts val="0"/>
              </a:spcAft>
              <a:buFont typeface="Arial" pitchFamily="34" charset="0"/>
              <a:buNone/>
              <a:defRPr/>
            </a:pPr>
            <a:r>
              <a:rPr lang="en-US" dirty="0" smtClean="0">
                <a:solidFill>
                  <a:schemeClr val="tx1"/>
                </a:solidFill>
              </a:rPr>
              <a:t>Arizona State University</a:t>
            </a:r>
          </a:p>
          <a:p>
            <a:pPr fontAlgn="auto">
              <a:spcAft>
                <a:spcPts val="0"/>
              </a:spcAft>
              <a:buFont typeface="Arial" pitchFamily="34" charset="0"/>
              <a:buNone/>
              <a:defRPr/>
            </a:pPr>
            <a:r>
              <a:rPr lang="en-US" dirty="0" smtClean="0">
                <a:solidFill>
                  <a:schemeClr val="tx1"/>
                </a:solidFill>
              </a:rPr>
              <a:t>Advisors: Ariel </a:t>
            </a:r>
            <a:r>
              <a:rPr lang="en-US" dirty="0" err="1" smtClean="0">
                <a:solidFill>
                  <a:schemeClr val="tx1"/>
                </a:solidFill>
              </a:rPr>
              <a:t>Anbar</a:t>
            </a:r>
            <a:r>
              <a:rPr lang="en-US" dirty="0" smtClean="0">
                <a:solidFill>
                  <a:schemeClr val="tx1"/>
                </a:solidFill>
              </a:rPr>
              <a:t> – ASU</a:t>
            </a:r>
          </a:p>
          <a:p>
            <a:pPr fontAlgn="auto">
              <a:spcAft>
                <a:spcPts val="0"/>
              </a:spcAft>
              <a:buFont typeface="Arial" pitchFamily="34" charset="0"/>
              <a:buNone/>
              <a:defRPr/>
            </a:pPr>
            <a:r>
              <a:rPr lang="en-US" dirty="0" smtClean="0">
                <a:solidFill>
                  <a:schemeClr val="tx1"/>
                </a:solidFill>
              </a:rPr>
              <a:t>Matt </a:t>
            </a:r>
            <a:r>
              <a:rPr lang="en-US" dirty="0" err="1" smtClean="0">
                <a:solidFill>
                  <a:schemeClr val="tx1"/>
                </a:solidFill>
              </a:rPr>
              <a:t>Charette</a:t>
            </a:r>
            <a:r>
              <a:rPr lang="en-US" dirty="0" smtClean="0">
                <a:solidFill>
                  <a:schemeClr val="tx1"/>
                </a:solidFill>
              </a:rPr>
              <a:t> - WHOI</a:t>
            </a:r>
          </a:p>
          <a:p>
            <a:pPr fontAlgn="auto">
              <a:spcAft>
                <a:spcPts val="0"/>
              </a:spcAft>
              <a:buFont typeface="Arial" pitchFamily="34" charset="0"/>
              <a:buNone/>
              <a:defRPr/>
            </a:pPr>
            <a:endParaRPr lang="en-US" dirty="0" smtClean="0"/>
          </a:p>
        </p:txBody>
      </p:sp>
      <p:pic>
        <p:nvPicPr>
          <p:cNvPr id="2052" name="Picture 4"/>
          <p:cNvPicPr>
            <a:picLocks noChangeAspect="1" noChangeArrowheads="1"/>
          </p:cNvPicPr>
          <p:nvPr/>
        </p:nvPicPr>
        <p:blipFill>
          <a:blip r:embed="rId3"/>
          <a:srcRect/>
          <a:stretch>
            <a:fillRect/>
          </a:stretch>
        </p:blipFill>
        <p:spPr bwMode="auto">
          <a:xfrm>
            <a:off x="2057400" y="1447800"/>
            <a:ext cx="4975225" cy="2970213"/>
          </a:xfrm>
          <a:prstGeom prst="rect">
            <a:avLst/>
          </a:prstGeom>
          <a:noFill/>
          <a:ln w="9525">
            <a:noFill/>
            <a:miter lim="800000"/>
            <a:headEnd/>
            <a:tailEnd/>
          </a:ln>
        </p:spPr>
      </p:pic>
      <p:sp>
        <p:nvSpPr>
          <p:cNvPr id="2053" name="TextBox 9"/>
          <p:cNvSpPr txBox="1">
            <a:spLocks noChangeArrowheads="1"/>
          </p:cNvSpPr>
          <p:nvPr/>
        </p:nvSpPr>
        <p:spPr bwMode="auto">
          <a:xfrm>
            <a:off x="4419600" y="1447800"/>
            <a:ext cx="762000" cy="862013"/>
          </a:xfrm>
          <a:prstGeom prst="rect">
            <a:avLst/>
          </a:prstGeom>
          <a:solidFill>
            <a:schemeClr val="accent1"/>
          </a:solidFill>
          <a:ln w="9525">
            <a:solidFill>
              <a:schemeClr val="tx1"/>
            </a:solidFill>
            <a:miter lim="800000"/>
            <a:headEnd/>
            <a:tailEnd/>
          </a:ln>
        </p:spPr>
        <p:txBody>
          <a:bodyPr>
            <a:spAutoFit/>
          </a:bodyPr>
          <a:lstStyle/>
          <a:p>
            <a:r>
              <a:rPr lang="en-US" sz="1400">
                <a:latin typeface="Calibri" pitchFamily="34" charset="0"/>
              </a:rPr>
              <a:t>42</a:t>
            </a:r>
            <a:r>
              <a:rPr lang="en-US">
                <a:latin typeface="Calibri" pitchFamily="34" charset="0"/>
              </a:rPr>
              <a:t> </a:t>
            </a:r>
            <a:r>
              <a:rPr lang="en-US" sz="3200">
                <a:latin typeface="Calibri" pitchFamily="34" charset="0"/>
              </a:rPr>
              <a:t>Mo</a:t>
            </a:r>
            <a:endParaRPr lang="en-US">
              <a:latin typeface="Calibri" pitchFamily="34" charset="0"/>
            </a:endParaRPr>
          </a:p>
        </p:txBody>
      </p:sp>
      <p:sp>
        <p:nvSpPr>
          <p:cNvPr id="11" name="TextBox 10"/>
          <p:cNvSpPr txBox="1"/>
          <p:nvPr/>
        </p:nvSpPr>
        <p:spPr>
          <a:xfrm>
            <a:off x="5334000" y="1447800"/>
            <a:ext cx="762000" cy="862013"/>
          </a:xfrm>
          <a:prstGeom prst="rect">
            <a:avLst/>
          </a:prstGeom>
          <a:solidFill>
            <a:schemeClr val="accent3">
              <a:lumMod val="60000"/>
              <a:lumOff val="40000"/>
            </a:schemeClr>
          </a:solidFill>
          <a:ln>
            <a:solidFill>
              <a:schemeClr val="tx1"/>
            </a:solidFill>
          </a:ln>
        </p:spPr>
        <p:txBody>
          <a:bodyPr>
            <a:spAutoFit/>
          </a:bodyPr>
          <a:lstStyle/>
          <a:p>
            <a:pPr fontAlgn="auto">
              <a:spcBef>
                <a:spcPts val="0"/>
              </a:spcBef>
              <a:spcAft>
                <a:spcPts val="0"/>
              </a:spcAft>
              <a:defRPr/>
            </a:pPr>
            <a:r>
              <a:rPr lang="en-US" sz="1400" dirty="0">
                <a:latin typeface="+mn-lt"/>
              </a:rPr>
              <a:t>92</a:t>
            </a:r>
          </a:p>
          <a:p>
            <a:pPr fontAlgn="auto">
              <a:spcBef>
                <a:spcPts val="0"/>
              </a:spcBef>
              <a:spcAft>
                <a:spcPts val="0"/>
              </a:spcAft>
              <a:defRPr/>
            </a:pPr>
            <a:r>
              <a:rPr lang="en-US" dirty="0">
                <a:latin typeface="+mn-lt"/>
              </a:rPr>
              <a:t>   </a:t>
            </a:r>
            <a:r>
              <a:rPr lang="en-US" sz="3600" dirty="0">
                <a:latin typeface="+mn-lt"/>
              </a:rPr>
              <a:t>U</a:t>
            </a:r>
            <a:endParaRPr lang="en-US" dirty="0">
              <a:latin typeface="+mn-lt"/>
            </a:endParaRPr>
          </a:p>
        </p:txBody>
      </p:sp>
      <p:sp>
        <p:nvSpPr>
          <p:cNvPr id="12" name="TextBox 11"/>
          <p:cNvSpPr txBox="1"/>
          <p:nvPr/>
        </p:nvSpPr>
        <p:spPr>
          <a:xfrm>
            <a:off x="6248400" y="1447800"/>
            <a:ext cx="762000" cy="862013"/>
          </a:xfrm>
          <a:prstGeom prst="rect">
            <a:avLst/>
          </a:prstGeom>
          <a:solidFill>
            <a:schemeClr val="accent5">
              <a:lumMod val="60000"/>
              <a:lumOff val="40000"/>
            </a:schemeClr>
          </a:solidFill>
          <a:ln>
            <a:solidFill>
              <a:schemeClr val="tx1"/>
            </a:solidFill>
          </a:ln>
        </p:spPr>
        <p:txBody>
          <a:bodyPr>
            <a:spAutoFit/>
          </a:bodyPr>
          <a:lstStyle/>
          <a:p>
            <a:pPr fontAlgn="auto">
              <a:spcBef>
                <a:spcPts val="0"/>
              </a:spcBef>
              <a:spcAft>
                <a:spcPts val="0"/>
              </a:spcAft>
              <a:defRPr/>
            </a:pPr>
            <a:r>
              <a:rPr lang="en-US" sz="1400" dirty="0">
                <a:latin typeface="+mn-lt"/>
              </a:rPr>
              <a:t>75</a:t>
            </a:r>
          </a:p>
          <a:p>
            <a:pPr fontAlgn="auto">
              <a:spcBef>
                <a:spcPts val="0"/>
              </a:spcBef>
              <a:spcAft>
                <a:spcPts val="0"/>
              </a:spcAft>
              <a:defRPr/>
            </a:pPr>
            <a:r>
              <a:rPr lang="en-US" dirty="0">
                <a:latin typeface="+mn-lt"/>
              </a:rPr>
              <a:t> </a:t>
            </a:r>
            <a:r>
              <a:rPr lang="en-US" sz="3600" dirty="0">
                <a:latin typeface="+mn-lt"/>
              </a:rPr>
              <a:t>Re</a:t>
            </a:r>
            <a:endParaRPr lang="en-US" dirty="0">
              <a:latin typeface="+mn-lt"/>
            </a:endParaRPr>
          </a:p>
        </p:txBody>
      </p:sp>
      <p:pic>
        <p:nvPicPr>
          <p:cNvPr id="8" name="Picture 2" descr="http://spacegrant.arizona.edu/images/AZSGC_logos/print/azsgc_logo_transparent_lg.png"/>
          <p:cNvPicPr>
            <a:picLocks noChangeAspect="1" noChangeArrowheads="1"/>
          </p:cNvPicPr>
          <p:nvPr/>
        </p:nvPicPr>
        <p:blipFill>
          <a:blip r:embed="rId4"/>
          <a:srcRect/>
          <a:stretch>
            <a:fillRect/>
          </a:stretch>
        </p:blipFill>
        <p:spPr bwMode="auto">
          <a:xfrm>
            <a:off x="1" y="5332095"/>
            <a:ext cx="1142999" cy="1525904"/>
          </a:xfrm>
          <a:prstGeom prst="rect">
            <a:avLst/>
          </a:prstGeom>
          <a:noFill/>
        </p:spPr>
      </p:pic>
      <p:pic>
        <p:nvPicPr>
          <p:cNvPr id="9" name="Picture 5"/>
          <p:cNvPicPr>
            <a:picLocks noChangeAspect="1" noChangeArrowheads="1"/>
          </p:cNvPicPr>
          <p:nvPr/>
        </p:nvPicPr>
        <p:blipFill>
          <a:blip r:embed="rId5"/>
          <a:srcRect/>
          <a:stretch>
            <a:fillRect/>
          </a:stretch>
        </p:blipFill>
        <p:spPr bwMode="auto">
          <a:xfrm>
            <a:off x="7808907" y="5638801"/>
            <a:ext cx="1335094" cy="1219200"/>
          </a:xfrm>
          <a:prstGeom prst="rect">
            <a:avLst/>
          </a:prstGeom>
          <a:noFill/>
          <a:ln w="9525">
            <a:noFill/>
            <a:miter lim="800000"/>
            <a:headEnd/>
            <a:tailEnd/>
          </a:ln>
        </p:spPr>
      </p:pic>
      <p:pic>
        <p:nvPicPr>
          <p:cNvPr id="10" name="Picture 6" descr="ASU_logo_resize.jpg (370×121)"/>
          <p:cNvPicPr>
            <a:picLocks noChangeAspect="1" noChangeArrowheads="1"/>
          </p:cNvPicPr>
          <p:nvPr/>
        </p:nvPicPr>
        <p:blipFill>
          <a:blip r:embed="rId6"/>
          <a:srcRect/>
          <a:stretch>
            <a:fillRect/>
          </a:stretch>
        </p:blipFill>
        <p:spPr bwMode="auto">
          <a:xfrm>
            <a:off x="3429000" y="6135335"/>
            <a:ext cx="2209800" cy="72266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600200"/>
            <a:ext cx="4267200" cy="4525963"/>
          </a:xfrm>
        </p:spPr>
        <p:txBody>
          <a:bodyPr>
            <a:normAutofit/>
          </a:bodyPr>
          <a:lstStyle/>
          <a:p>
            <a:pPr>
              <a:buNone/>
            </a:pPr>
            <a:r>
              <a:rPr lang="en-US" dirty="0" smtClean="0"/>
              <a:t>Steve </a:t>
            </a:r>
            <a:r>
              <a:rPr lang="en-US" dirty="0" err="1" smtClean="0"/>
              <a:t>Romaniello</a:t>
            </a:r>
            <a:endParaRPr lang="en-US" dirty="0" smtClean="0"/>
          </a:p>
          <a:p>
            <a:pPr>
              <a:buNone/>
            </a:pPr>
            <a:r>
              <a:rPr lang="en-US" dirty="0" smtClean="0"/>
              <a:t>Gwyneth Gordon</a:t>
            </a:r>
          </a:p>
          <a:p>
            <a:pPr>
              <a:buNone/>
            </a:pPr>
            <a:r>
              <a:rPr lang="en-US" dirty="0" smtClean="0"/>
              <a:t>Matt </a:t>
            </a:r>
            <a:r>
              <a:rPr lang="en-US" dirty="0" err="1" smtClean="0"/>
              <a:t>Charette</a:t>
            </a:r>
            <a:endParaRPr lang="en-US" dirty="0" smtClean="0"/>
          </a:p>
          <a:p>
            <a:pPr>
              <a:buNone/>
              <a:defRPr/>
            </a:pPr>
            <a:r>
              <a:rPr lang="en-US" dirty="0"/>
              <a:t>Crystal </a:t>
            </a:r>
            <a:r>
              <a:rPr lang="en-US" dirty="0" err="1"/>
              <a:t>Breier</a:t>
            </a:r>
            <a:endParaRPr lang="en-US" dirty="0"/>
          </a:p>
          <a:p>
            <a:pPr>
              <a:buNone/>
              <a:defRPr/>
            </a:pPr>
            <a:r>
              <a:rPr lang="en-US" dirty="0"/>
              <a:t>Meagan </a:t>
            </a:r>
            <a:r>
              <a:rPr lang="en-US" dirty="0" err="1"/>
              <a:t>Gonneea</a:t>
            </a:r>
            <a:endParaRPr lang="en-US" dirty="0"/>
          </a:p>
          <a:p>
            <a:pPr>
              <a:buNone/>
              <a:defRPr/>
            </a:pPr>
            <a:r>
              <a:rPr lang="en-US" dirty="0"/>
              <a:t>Paul </a:t>
            </a:r>
            <a:r>
              <a:rPr lang="en-US" dirty="0" smtClean="0"/>
              <a:t>Henderson</a:t>
            </a:r>
          </a:p>
          <a:p>
            <a:pPr>
              <a:buNone/>
            </a:pPr>
            <a:endParaRPr lang="en-US" dirty="0"/>
          </a:p>
        </p:txBody>
      </p:sp>
      <p:pic>
        <p:nvPicPr>
          <p:cNvPr id="5" name="Picture 2" descr="http://spacegrant.arizona.edu/images/AZSGC_logos/print/azsgc_logo_transparent_lg.png"/>
          <p:cNvPicPr>
            <a:picLocks noChangeAspect="1" noChangeArrowheads="1"/>
          </p:cNvPicPr>
          <p:nvPr/>
        </p:nvPicPr>
        <p:blipFill>
          <a:blip r:embed="rId2"/>
          <a:srcRect/>
          <a:stretch>
            <a:fillRect/>
          </a:stretch>
        </p:blipFill>
        <p:spPr bwMode="auto">
          <a:xfrm>
            <a:off x="1" y="5332095"/>
            <a:ext cx="1142999" cy="1525904"/>
          </a:xfrm>
          <a:prstGeom prst="rect">
            <a:avLst/>
          </a:prstGeom>
          <a:noFill/>
        </p:spPr>
      </p:pic>
      <p:pic>
        <p:nvPicPr>
          <p:cNvPr id="7" name="Picture 5"/>
          <p:cNvPicPr>
            <a:picLocks noChangeAspect="1" noChangeArrowheads="1"/>
          </p:cNvPicPr>
          <p:nvPr/>
        </p:nvPicPr>
        <p:blipFill>
          <a:blip r:embed="rId3"/>
          <a:srcRect/>
          <a:stretch>
            <a:fillRect/>
          </a:stretch>
        </p:blipFill>
        <p:spPr bwMode="auto">
          <a:xfrm>
            <a:off x="7808906" y="5638800"/>
            <a:ext cx="1335094" cy="1219200"/>
          </a:xfrm>
          <a:prstGeom prst="rect">
            <a:avLst/>
          </a:prstGeom>
          <a:noFill/>
          <a:ln w="9525">
            <a:noFill/>
            <a:miter lim="800000"/>
            <a:headEnd/>
            <a:tailEnd/>
          </a:ln>
        </p:spPr>
      </p:pic>
      <p:pic>
        <p:nvPicPr>
          <p:cNvPr id="3078" name="Picture 6" descr="ASU_logo_resize.jpg (370×121)"/>
          <p:cNvPicPr>
            <a:picLocks noChangeAspect="1" noChangeArrowheads="1"/>
          </p:cNvPicPr>
          <p:nvPr/>
        </p:nvPicPr>
        <p:blipFill>
          <a:blip r:embed="rId4"/>
          <a:srcRect/>
          <a:stretch>
            <a:fillRect/>
          </a:stretch>
        </p:blipFill>
        <p:spPr bwMode="auto">
          <a:xfrm>
            <a:off x="3429000" y="5943600"/>
            <a:ext cx="2209800" cy="72266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mtClean="0"/>
              <a:t>Goals</a:t>
            </a:r>
          </a:p>
        </p:txBody>
      </p:sp>
      <p:sp>
        <p:nvSpPr>
          <p:cNvPr id="3" name="Content Placeholder 2"/>
          <p:cNvSpPr>
            <a:spLocks noGrp="1"/>
          </p:cNvSpPr>
          <p:nvPr>
            <p:ph idx="1"/>
          </p:nvPr>
        </p:nvSpPr>
        <p:spPr>
          <a:xfrm>
            <a:off x="457200" y="1219200"/>
            <a:ext cx="8229600" cy="5334000"/>
          </a:xfrm>
        </p:spPr>
        <p:txBody>
          <a:bodyPr rtlCol="0">
            <a:normAutofit fontScale="70000" lnSpcReduction="20000"/>
          </a:bodyPr>
          <a:lstStyle/>
          <a:p>
            <a:pPr fontAlgn="auto">
              <a:spcAft>
                <a:spcPts val="0"/>
              </a:spcAft>
              <a:buFont typeface="Arial" pitchFamily="34" charset="0"/>
              <a:buChar char="•"/>
              <a:defRPr/>
            </a:pPr>
            <a:r>
              <a:rPr lang="en-US" dirty="0" smtClean="0"/>
              <a:t>Investigate the trace metal geochemistry of SGD on ocean islands</a:t>
            </a:r>
          </a:p>
          <a:p>
            <a:pPr lvl="1" fontAlgn="auto">
              <a:spcAft>
                <a:spcPts val="0"/>
              </a:spcAft>
              <a:buFont typeface="Arial" pitchFamily="34" charset="0"/>
              <a:buChar char="‒"/>
              <a:defRPr/>
            </a:pPr>
            <a:r>
              <a:rPr lang="en-US" dirty="0" smtClean="0"/>
              <a:t>Molybdenum, Uranium and Rhenium</a:t>
            </a:r>
          </a:p>
          <a:p>
            <a:pPr lvl="1">
              <a:buFont typeface="Arial" pitchFamily="34" charset="0"/>
              <a:buChar char="‒"/>
              <a:defRPr/>
            </a:pPr>
            <a:r>
              <a:rPr lang="en-US" dirty="0"/>
              <a:t>These metals have similar chemistry and </a:t>
            </a:r>
            <a:r>
              <a:rPr lang="en-US" dirty="0" err="1"/>
              <a:t>redox</a:t>
            </a:r>
            <a:r>
              <a:rPr lang="en-US" dirty="0"/>
              <a:t> sensitivity, and are </a:t>
            </a:r>
            <a:r>
              <a:rPr lang="en-US" dirty="0" smtClean="0"/>
              <a:t>used </a:t>
            </a:r>
            <a:r>
              <a:rPr lang="en-US" dirty="0"/>
              <a:t>as important proxies for </a:t>
            </a:r>
            <a:r>
              <a:rPr lang="en-US" dirty="0" err="1"/>
              <a:t>paleo-redox</a:t>
            </a:r>
            <a:r>
              <a:rPr lang="en-US" dirty="0"/>
              <a:t> conditions</a:t>
            </a:r>
          </a:p>
          <a:p>
            <a:pPr fontAlgn="auto">
              <a:spcAft>
                <a:spcPts val="0"/>
              </a:spcAft>
              <a:buFont typeface="Arial" pitchFamily="34" charset="0"/>
              <a:buChar char="•"/>
              <a:defRPr/>
            </a:pPr>
            <a:endParaRPr lang="en-US" dirty="0" smtClean="0"/>
          </a:p>
          <a:p>
            <a:pPr>
              <a:defRPr/>
            </a:pPr>
            <a:r>
              <a:rPr lang="en-US" dirty="0"/>
              <a:t>Begin to constrain possible fluxes </a:t>
            </a:r>
            <a:r>
              <a:rPr lang="en-US" dirty="0" smtClean="0"/>
              <a:t>and isotopic compositions of </a:t>
            </a:r>
            <a:r>
              <a:rPr lang="en-US" dirty="0"/>
              <a:t>these elements from ocean island submarine groundwater discharge (SGD</a:t>
            </a:r>
            <a:r>
              <a:rPr lang="en-US" dirty="0" smtClean="0"/>
              <a:t>)</a:t>
            </a:r>
          </a:p>
          <a:p>
            <a:pPr lvl="1">
              <a:defRPr/>
            </a:pPr>
            <a:r>
              <a:rPr lang="en-US" dirty="0" smtClean="0"/>
              <a:t>SGD can be a source or a sink for elements, depending on the </a:t>
            </a:r>
            <a:r>
              <a:rPr lang="en-US" dirty="0" err="1" smtClean="0"/>
              <a:t>condtitions</a:t>
            </a:r>
            <a:endParaRPr lang="en-US" dirty="0" smtClean="0"/>
          </a:p>
          <a:p>
            <a:pPr lvl="1">
              <a:defRPr/>
            </a:pPr>
            <a:r>
              <a:rPr lang="en-US" dirty="0" smtClean="0"/>
              <a:t>Contribute to a better understanding of the global element budgets for these elements</a:t>
            </a:r>
            <a:endParaRPr lang="en-US" dirty="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Relate coastal hydrogeology to SGD chemistry and fluxes in order to better understand how ocean island SGD fits into global trace metal budgets</a:t>
            </a:r>
          </a:p>
          <a:p>
            <a:pPr lvl="1" fontAlgn="auto">
              <a:spcAft>
                <a:spcPts val="0"/>
              </a:spcAft>
              <a:buFont typeface="Arial" pitchFamily="34" charset="0"/>
              <a:buChar char="–"/>
              <a:defRPr/>
            </a:pPr>
            <a:r>
              <a:rPr lang="en-US" dirty="0" smtClean="0"/>
              <a:t>This has important implications for the use of these metals as </a:t>
            </a:r>
            <a:r>
              <a:rPr lang="en-US" dirty="0" err="1" smtClean="0"/>
              <a:t>paleo</a:t>
            </a:r>
            <a:r>
              <a:rPr lang="en-US" dirty="0" smtClean="0"/>
              <a:t>-proxies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sz="3500" u="sng" smtClean="0"/>
              <a:t>Submarine Groundwater Discharge</a:t>
            </a:r>
          </a:p>
        </p:txBody>
      </p:sp>
      <p:sp>
        <p:nvSpPr>
          <p:cNvPr id="5123" name="Content Placeholder 2"/>
          <p:cNvSpPr>
            <a:spLocks noGrp="1"/>
          </p:cNvSpPr>
          <p:nvPr>
            <p:ph idx="1"/>
          </p:nvPr>
        </p:nvSpPr>
        <p:spPr>
          <a:xfrm>
            <a:off x="457200" y="990600"/>
            <a:ext cx="8229600" cy="1219200"/>
          </a:xfrm>
        </p:spPr>
        <p:txBody>
          <a:bodyPr/>
          <a:lstStyle/>
          <a:p>
            <a:pPr algn="ctr">
              <a:buFont typeface="Arial" charset="0"/>
              <a:buNone/>
            </a:pPr>
            <a:r>
              <a:rPr lang="en-US" sz="2800" smtClean="0"/>
              <a:t>Flow of fresh groundwater or re-circulated seawater from coastal aquifers into the coastal ocean.</a:t>
            </a:r>
          </a:p>
        </p:txBody>
      </p:sp>
      <p:sp>
        <p:nvSpPr>
          <p:cNvPr id="5124" name="Content Placeholder 2"/>
          <p:cNvSpPr txBox="1">
            <a:spLocks/>
          </p:cNvSpPr>
          <p:nvPr/>
        </p:nvSpPr>
        <p:spPr bwMode="auto">
          <a:xfrm>
            <a:off x="533400" y="5105400"/>
            <a:ext cx="8229600" cy="1981200"/>
          </a:xfrm>
          <a:prstGeom prst="rect">
            <a:avLst/>
          </a:prstGeom>
          <a:noFill/>
          <a:ln w="9525">
            <a:noFill/>
            <a:miter lim="800000"/>
            <a:headEnd/>
            <a:tailEnd/>
          </a:ln>
        </p:spPr>
        <p:txBody>
          <a:bodyPr/>
          <a:lstStyle/>
          <a:p>
            <a:pPr marL="342900" indent="-342900">
              <a:spcBef>
                <a:spcPct val="20000"/>
              </a:spcBef>
              <a:buFont typeface="Arial" charset="0"/>
              <a:buChar char="•"/>
            </a:pPr>
            <a:r>
              <a:rPr lang="en-US" sz="2000">
                <a:latin typeface="Calibri" pitchFamily="34" charset="0"/>
              </a:rPr>
              <a:t>Once neglected due to the fact that it was difficult to measure</a:t>
            </a:r>
          </a:p>
          <a:p>
            <a:pPr marL="342900" indent="-342900">
              <a:spcBef>
                <a:spcPct val="20000"/>
              </a:spcBef>
              <a:buFont typeface="Arial" charset="0"/>
              <a:buChar char="•"/>
            </a:pPr>
            <a:r>
              <a:rPr lang="en-US" sz="2000">
                <a:latin typeface="Calibri" pitchFamily="34" charset="0"/>
              </a:rPr>
              <a:t>New geochemical tracers such as radon and radium can now be used to accurately quantify SGD fluxes</a:t>
            </a:r>
          </a:p>
          <a:p>
            <a:pPr marL="342900" indent="-342900">
              <a:spcBef>
                <a:spcPct val="20000"/>
              </a:spcBef>
              <a:buFont typeface="Arial" charset="0"/>
              <a:buChar char="•"/>
            </a:pPr>
            <a:r>
              <a:rPr lang="en-US" sz="2000">
                <a:latin typeface="Calibri" pitchFamily="34" charset="0"/>
              </a:rPr>
              <a:t>SGD may be an important source of dissolved elements to the coastal zone.</a:t>
            </a:r>
          </a:p>
        </p:txBody>
      </p:sp>
      <p:pic>
        <p:nvPicPr>
          <p:cNvPr id="5125" name="Picture 4"/>
          <p:cNvPicPr>
            <a:picLocks noChangeAspect="1" noChangeArrowheads="1"/>
          </p:cNvPicPr>
          <p:nvPr/>
        </p:nvPicPr>
        <p:blipFill>
          <a:blip r:embed="rId3"/>
          <a:srcRect/>
          <a:stretch>
            <a:fillRect/>
          </a:stretch>
        </p:blipFill>
        <p:spPr bwMode="auto">
          <a:xfrm>
            <a:off x="1905000" y="1905000"/>
            <a:ext cx="5029200" cy="3192463"/>
          </a:xfrm>
          <a:prstGeom prst="rect">
            <a:avLst/>
          </a:prstGeom>
          <a:noFill/>
          <a:ln w="9525">
            <a:noFill/>
            <a:miter lim="800000"/>
            <a:headEnd/>
            <a:tailEnd/>
          </a:ln>
        </p:spPr>
      </p:pic>
      <p:sp>
        <p:nvSpPr>
          <p:cNvPr id="5126" name="TextBox 7"/>
          <p:cNvSpPr txBox="1">
            <a:spLocks noChangeArrowheads="1"/>
          </p:cNvSpPr>
          <p:nvPr/>
        </p:nvSpPr>
        <p:spPr bwMode="auto">
          <a:xfrm>
            <a:off x="6477000" y="6488113"/>
            <a:ext cx="2667000" cy="369887"/>
          </a:xfrm>
          <a:prstGeom prst="rect">
            <a:avLst/>
          </a:prstGeom>
          <a:noFill/>
          <a:ln w="9525">
            <a:noFill/>
            <a:miter lim="800000"/>
            <a:headEnd/>
            <a:tailEnd/>
          </a:ln>
        </p:spPr>
        <p:txBody>
          <a:bodyPr>
            <a:spAutoFit/>
          </a:bodyPr>
          <a:lstStyle/>
          <a:p>
            <a:r>
              <a:rPr lang="en-US">
                <a:latin typeface="Calibri" pitchFamily="34" charset="0"/>
              </a:rPr>
              <a:t>(Image: Jack Cook, WHOI)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r>
              <a:rPr lang="en-US" smtClean="0"/>
              <a:t>SGD on Ocean Islands</a:t>
            </a:r>
          </a:p>
        </p:txBody>
      </p:sp>
      <p:sp>
        <p:nvSpPr>
          <p:cNvPr id="6147" name="Content Placeholder 2"/>
          <p:cNvSpPr>
            <a:spLocks noGrp="1"/>
          </p:cNvSpPr>
          <p:nvPr>
            <p:ph idx="1"/>
          </p:nvPr>
        </p:nvSpPr>
        <p:spPr>
          <a:xfrm>
            <a:off x="457200" y="4618038"/>
            <a:ext cx="8229600" cy="2239962"/>
          </a:xfrm>
        </p:spPr>
        <p:txBody>
          <a:bodyPr/>
          <a:lstStyle/>
          <a:p>
            <a:r>
              <a:rPr lang="en-US" sz="2500" dirty="0" smtClean="0"/>
              <a:t>Many located in humid, tropical regions, and therefore receive high amounts of rainfall</a:t>
            </a:r>
          </a:p>
          <a:p>
            <a:r>
              <a:rPr lang="en-US" sz="2500" dirty="0" smtClean="0"/>
              <a:t>Consist largely of fractured volcanic bedrock and permeable carbonate sediments </a:t>
            </a:r>
          </a:p>
          <a:p>
            <a:r>
              <a:rPr lang="en-US" sz="2500" dirty="0" smtClean="0"/>
              <a:t>Poorly developed river systems</a:t>
            </a:r>
          </a:p>
          <a:p>
            <a:endParaRPr lang="en-US" dirty="0" smtClean="0"/>
          </a:p>
        </p:txBody>
      </p:sp>
      <p:graphicFrame>
        <p:nvGraphicFramePr>
          <p:cNvPr id="5" name="Table 4"/>
          <p:cNvGraphicFramePr>
            <a:graphicFrameLocks noGrp="1"/>
          </p:cNvGraphicFramePr>
          <p:nvPr/>
        </p:nvGraphicFramePr>
        <p:xfrm>
          <a:off x="990600" y="990600"/>
          <a:ext cx="7010400" cy="2289810"/>
        </p:xfrm>
        <a:graphic>
          <a:graphicData uri="http://schemas.openxmlformats.org/drawingml/2006/table">
            <a:tbl>
              <a:tblPr firstRow="1" bandRow="1">
                <a:tableStyleId>{5940675A-B579-460E-94D1-54222C63F5DA}</a:tableStyleId>
              </a:tblPr>
              <a:tblGrid>
                <a:gridCol w="3505200"/>
                <a:gridCol w="3505200"/>
              </a:tblGrid>
              <a:tr h="488950">
                <a:tc>
                  <a:txBody>
                    <a:bodyPr/>
                    <a:lstStyle/>
                    <a:p>
                      <a:endParaRPr lang="en-US" sz="2400" dirty="0"/>
                    </a:p>
                  </a:txBody>
                  <a:tcPr/>
                </a:tc>
                <a:tc>
                  <a:txBody>
                    <a:bodyPr/>
                    <a:lstStyle/>
                    <a:p>
                      <a:r>
                        <a:rPr lang="en-US" sz="2400" dirty="0" smtClean="0"/>
                        <a:t>Estimated SGD Flux</a:t>
                      </a:r>
                      <a:endParaRPr lang="en-US" sz="2400" dirty="0"/>
                    </a:p>
                  </a:txBody>
                  <a:tcPr/>
                </a:tc>
              </a:tr>
              <a:tr h="488950">
                <a:tc>
                  <a:txBody>
                    <a:bodyPr/>
                    <a:lstStyle/>
                    <a:p>
                      <a:r>
                        <a:rPr lang="en-US" sz="2400" dirty="0" smtClean="0"/>
                        <a:t>Global</a:t>
                      </a:r>
                      <a:r>
                        <a:rPr lang="en-US" sz="2400" baseline="0" dirty="0" smtClean="0"/>
                        <a:t> Freshwater Total </a:t>
                      </a:r>
                    </a:p>
                    <a:p>
                      <a:r>
                        <a:rPr lang="en-US" sz="2400" baseline="0" dirty="0" smtClean="0"/>
                        <a:t>(6-7% of total river flux)</a:t>
                      </a:r>
                      <a:endParaRPr lang="en-US" sz="2400" dirty="0" smtClean="0"/>
                    </a:p>
                  </a:txBody>
                  <a:tcPr/>
                </a:tc>
                <a:tc>
                  <a:txBody>
                    <a:bodyPr/>
                    <a:lstStyle/>
                    <a:p>
                      <a:r>
                        <a:rPr lang="en-US" sz="2400" dirty="0" smtClean="0"/>
                        <a:t>2400 km</a:t>
                      </a:r>
                      <a:r>
                        <a:rPr lang="en-US" sz="2400" baseline="30000" dirty="0" smtClean="0"/>
                        <a:t>3</a:t>
                      </a:r>
                      <a:r>
                        <a:rPr lang="en-US" sz="2400" dirty="0" smtClean="0"/>
                        <a:t>/yr</a:t>
                      </a:r>
                    </a:p>
                  </a:txBody>
                  <a:tcPr/>
                </a:tc>
              </a:tr>
              <a:tr h="488950">
                <a:tc>
                  <a:txBody>
                    <a:bodyPr/>
                    <a:lstStyle/>
                    <a:p>
                      <a:r>
                        <a:rPr lang="en-US" sz="2400" dirty="0" smtClean="0"/>
                        <a:t>Continents</a:t>
                      </a:r>
                      <a:endParaRPr lang="en-US" sz="2400" dirty="0"/>
                    </a:p>
                  </a:txBody>
                  <a:tcPr/>
                </a:tc>
                <a:tc>
                  <a:txBody>
                    <a:bodyPr/>
                    <a:lstStyle/>
                    <a:p>
                      <a:r>
                        <a:rPr lang="en-US" sz="2400" dirty="0" smtClean="0"/>
                        <a:t>1500 km</a:t>
                      </a:r>
                      <a:r>
                        <a:rPr lang="en-US" sz="2400" baseline="30000" dirty="0" smtClean="0"/>
                        <a:t>3</a:t>
                      </a:r>
                      <a:r>
                        <a:rPr lang="en-US" sz="2400" dirty="0" smtClean="0"/>
                        <a:t>/yr</a:t>
                      </a:r>
                    </a:p>
                  </a:txBody>
                  <a:tcPr/>
                </a:tc>
              </a:tr>
              <a:tr h="488950">
                <a:tc>
                  <a:txBody>
                    <a:bodyPr/>
                    <a:lstStyle/>
                    <a:p>
                      <a:r>
                        <a:rPr lang="en-US" sz="2400" dirty="0" smtClean="0"/>
                        <a:t>Oceanic Islands</a:t>
                      </a:r>
                      <a:endParaRPr lang="en-US" sz="2400" dirty="0"/>
                    </a:p>
                  </a:txBody>
                  <a:tcPr/>
                </a:tc>
                <a:tc>
                  <a:txBody>
                    <a:bodyPr/>
                    <a:lstStyle/>
                    <a:p>
                      <a:r>
                        <a:rPr lang="en-US" sz="2400" dirty="0" smtClean="0"/>
                        <a:t>900 km</a:t>
                      </a:r>
                      <a:r>
                        <a:rPr lang="en-US" sz="2400" baseline="30000" dirty="0" smtClean="0"/>
                        <a:t>3</a:t>
                      </a:r>
                      <a:r>
                        <a:rPr lang="en-US" sz="2400" dirty="0" smtClean="0"/>
                        <a:t>/yr</a:t>
                      </a:r>
                      <a:endParaRPr lang="en-US" sz="2400" dirty="0"/>
                    </a:p>
                  </a:txBody>
                  <a:tcPr/>
                </a:tc>
              </a:tr>
            </a:tbl>
          </a:graphicData>
        </a:graphic>
      </p:graphicFrame>
      <p:sp>
        <p:nvSpPr>
          <p:cNvPr id="6165" name="TextBox 5"/>
          <p:cNvSpPr txBox="1">
            <a:spLocks noChangeArrowheads="1"/>
          </p:cNvSpPr>
          <p:nvPr/>
        </p:nvSpPr>
        <p:spPr bwMode="auto">
          <a:xfrm>
            <a:off x="838200" y="3276600"/>
            <a:ext cx="7239000" cy="1200150"/>
          </a:xfrm>
          <a:prstGeom prst="rect">
            <a:avLst/>
          </a:prstGeom>
          <a:noFill/>
          <a:ln w="9525">
            <a:noFill/>
            <a:miter lim="800000"/>
            <a:headEnd/>
            <a:tailEnd/>
          </a:ln>
        </p:spPr>
        <p:txBody>
          <a:bodyPr>
            <a:spAutoFit/>
          </a:bodyPr>
          <a:lstStyle/>
          <a:p>
            <a:r>
              <a:rPr lang="en-US" sz="3600" dirty="0">
                <a:latin typeface="Calibri" pitchFamily="34" charset="0"/>
              </a:rPr>
              <a:t>Around 38% of global SGD may come from oceanic </a:t>
            </a:r>
            <a:r>
              <a:rPr lang="en-US" sz="3600" dirty="0" smtClean="0">
                <a:latin typeface="Calibri" pitchFamily="34" charset="0"/>
              </a:rPr>
              <a:t>islands - </a:t>
            </a:r>
            <a:r>
              <a:rPr lang="en-US" sz="3600" dirty="0">
                <a:latin typeface="Calibri" pitchFamily="34" charset="0"/>
              </a:rPr>
              <a:t>Why?</a:t>
            </a:r>
          </a:p>
        </p:txBody>
      </p:sp>
      <p:sp>
        <p:nvSpPr>
          <p:cNvPr id="6166" name="TextBox 7"/>
          <p:cNvSpPr txBox="1">
            <a:spLocks noChangeArrowheads="1"/>
          </p:cNvSpPr>
          <p:nvPr/>
        </p:nvSpPr>
        <p:spPr bwMode="auto">
          <a:xfrm>
            <a:off x="7391400" y="6477000"/>
            <a:ext cx="1752600" cy="381000"/>
          </a:xfrm>
          <a:prstGeom prst="rect">
            <a:avLst/>
          </a:prstGeom>
          <a:noFill/>
          <a:ln w="9525">
            <a:noFill/>
            <a:miter lim="800000"/>
            <a:headEnd/>
            <a:tailEnd/>
          </a:ln>
        </p:spPr>
        <p:txBody>
          <a:bodyPr>
            <a:spAutoFit/>
          </a:bodyPr>
          <a:lstStyle/>
          <a:p>
            <a:r>
              <a:rPr lang="en-US">
                <a:latin typeface="Calibri" pitchFamily="34" charset="0"/>
              </a:rPr>
              <a:t>(Zektser, 2000)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smtClean="0"/>
              <a:t>SGD on Guam</a:t>
            </a:r>
          </a:p>
        </p:txBody>
      </p:sp>
      <p:pic>
        <p:nvPicPr>
          <p:cNvPr id="9219" name="Picture 2" descr="D:\Summer 09 Pictures\Guam\Lab Camera\Guam 2009 139.jpg"/>
          <p:cNvPicPr>
            <a:picLocks noChangeAspect="1" noChangeArrowheads="1"/>
          </p:cNvPicPr>
          <p:nvPr/>
        </p:nvPicPr>
        <p:blipFill>
          <a:blip r:embed="rId3"/>
          <a:srcRect/>
          <a:stretch>
            <a:fillRect/>
          </a:stretch>
        </p:blipFill>
        <p:spPr bwMode="auto">
          <a:xfrm>
            <a:off x="4724400" y="3962400"/>
            <a:ext cx="3600450" cy="2700338"/>
          </a:xfrm>
          <a:prstGeom prst="rect">
            <a:avLst/>
          </a:prstGeom>
          <a:noFill/>
          <a:ln w="9525">
            <a:solidFill>
              <a:schemeClr val="tx1"/>
            </a:solidFill>
            <a:miter lim="800000"/>
            <a:headEnd/>
            <a:tailEnd/>
          </a:ln>
        </p:spPr>
      </p:pic>
      <p:pic>
        <p:nvPicPr>
          <p:cNvPr id="9220" name="Picture 3" descr="D:\Summer 09 Pictures\Guam\My Camera\IMG_1130.JPG"/>
          <p:cNvPicPr>
            <a:picLocks noChangeAspect="1" noChangeArrowheads="1"/>
          </p:cNvPicPr>
          <p:nvPr/>
        </p:nvPicPr>
        <p:blipFill>
          <a:blip r:embed="rId4"/>
          <a:srcRect/>
          <a:stretch>
            <a:fillRect/>
          </a:stretch>
        </p:blipFill>
        <p:spPr bwMode="auto">
          <a:xfrm>
            <a:off x="4724400" y="990600"/>
            <a:ext cx="3606800" cy="2705100"/>
          </a:xfrm>
          <a:prstGeom prst="rect">
            <a:avLst/>
          </a:prstGeom>
          <a:noFill/>
          <a:ln w="9525">
            <a:solidFill>
              <a:schemeClr val="tx1"/>
            </a:solidFill>
            <a:miter lim="800000"/>
            <a:headEnd/>
            <a:tailEnd/>
          </a:ln>
        </p:spPr>
      </p:pic>
      <p:pic>
        <p:nvPicPr>
          <p:cNvPr id="9221" name="Picture 4" descr="D:\Summer 09 Pictures\Guam\My Camera\IMG_1133.JPG"/>
          <p:cNvPicPr>
            <a:picLocks noChangeAspect="1" noChangeArrowheads="1"/>
          </p:cNvPicPr>
          <p:nvPr/>
        </p:nvPicPr>
        <p:blipFill>
          <a:blip r:embed="rId5"/>
          <a:srcRect/>
          <a:stretch>
            <a:fillRect/>
          </a:stretch>
        </p:blipFill>
        <p:spPr bwMode="auto">
          <a:xfrm>
            <a:off x="762000" y="3962400"/>
            <a:ext cx="3581400" cy="2686050"/>
          </a:xfrm>
          <a:prstGeom prst="rect">
            <a:avLst/>
          </a:prstGeom>
          <a:noFill/>
          <a:ln w="9525">
            <a:solidFill>
              <a:schemeClr val="tx1"/>
            </a:solidFill>
            <a:miter lim="800000"/>
            <a:headEnd/>
            <a:tailEnd/>
          </a:ln>
        </p:spPr>
      </p:pic>
      <p:pic>
        <p:nvPicPr>
          <p:cNvPr id="9222" name="Picture 1" descr="D:\Summer 09 Pictures\Guam\Lab Camera\Guam 2009 007.jpg"/>
          <p:cNvPicPr>
            <a:picLocks noChangeAspect="1" noChangeArrowheads="1"/>
          </p:cNvPicPr>
          <p:nvPr/>
        </p:nvPicPr>
        <p:blipFill>
          <a:blip r:embed="rId6" cstate="print"/>
          <a:srcRect/>
          <a:stretch>
            <a:fillRect/>
          </a:stretch>
        </p:blipFill>
        <p:spPr bwMode="auto">
          <a:xfrm>
            <a:off x="762000" y="990600"/>
            <a:ext cx="3581400" cy="26860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Elements of interest are present at very low levels (</a:t>
            </a:r>
            <a:r>
              <a:rPr lang="en-US" dirty="0" err="1" smtClean="0"/>
              <a:t>nM-pM</a:t>
            </a:r>
            <a:r>
              <a:rPr lang="en-US" dirty="0" smtClean="0"/>
              <a:t>)</a:t>
            </a:r>
          </a:p>
          <a:p>
            <a:r>
              <a:rPr lang="en-US" dirty="0" smtClean="0"/>
              <a:t>Requires a chemical separation method to purify and concentrate the trace metals</a:t>
            </a:r>
          </a:p>
          <a:p>
            <a:r>
              <a:rPr lang="en-US" dirty="0" smtClean="0"/>
              <a:t>Ion chromatography is typically used: two published methods were tested</a:t>
            </a:r>
          </a:p>
          <a:p>
            <a:pPr lvl="1"/>
            <a:r>
              <a:rPr lang="en-US" dirty="0" smtClean="0"/>
              <a:t>Pearce et al., 2009: Single pass anion exchange column</a:t>
            </a:r>
          </a:p>
          <a:p>
            <a:pPr lvl="1"/>
            <a:r>
              <a:rPr lang="en-US" dirty="0" err="1" smtClean="0"/>
              <a:t>Malinovsky</a:t>
            </a:r>
            <a:r>
              <a:rPr lang="en-US" dirty="0" smtClean="0"/>
              <a:t> et al., 2005: Chelating ion exchange column using </a:t>
            </a:r>
            <a:r>
              <a:rPr lang="en-US" dirty="0" err="1" smtClean="0"/>
              <a:t>Chelex</a:t>
            </a:r>
            <a:r>
              <a:rPr lang="en-US" dirty="0" smtClean="0"/>
              <a:t> resin</a:t>
            </a:r>
          </a:p>
          <a:p>
            <a:r>
              <a:rPr lang="en-US" dirty="0" smtClean="0"/>
              <a:t>Concentrations are measured using ICP-MS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990600" y="0"/>
            <a:ext cx="7121614" cy="5105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648200" y="762000"/>
            <a:ext cx="2598714" cy="2286000"/>
          </a:xfrm>
          <a:prstGeom prst="rect">
            <a:avLst/>
          </a:prstGeom>
          <a:noFill/>
          <a:ln w="9525">
            <a:noFill/>
            <a:miter lim="800000"/>
            <a:headEnd/>
            <a:tailEnd/>
          </a:ln>
          <a:effectLst/>
        </p:spPr>
      </p:pic>
      <p:sp>
        <p:nvSpPr>
          <p:cNvPr id="7" name="TextBox 6"/>
          <p:cNvSpPr txBox="1"/>
          <p:nvPr/>
        </p:nvSpPr>
        <p:spPr>
          <a:xfrm>
            <a:off x="457200" y="5257800"/>
            <a:ext cx="3886200" cy="1477328"/>
          </a:xfrm>
          <a:prstGeom prst="rect">
            <a:avLst/>
          </a:prstGeom>
          <a:noFill/>
        </p:spPr>
        <p:txBody>
          <a:bodyPr wrap="square" rtlCol="0">
            <a:spAutoFit/>
          </a:bodyPr>
          <a:lstStyle/>
          <a:p>
            <a:r>
              <a:rPr lang="en-US" u="sng" dirty="0" smtClean="0"/>
              <a:t>Advantages:</a:t>
            </a:r>
          </a:p>
          <a:p>
            <a:pPr>
              <a:buFont typeface="Arial" pitchFamily="34" charset="0"/>
              <a:buChar char="•"/>
            </a:pPr>
            <a:r>
              <a:rPr lang="en-US" dirty="0" smtClean="0"/>
              <a:t>Excellent separation of interferences</a:t>
            </a:r>
          </a:p>
          <a:p>
            <a:pPr>
              <a:buFont typeface="Arial" pitchFamily="34" charset="0"/>
              <a:buChar char="•"/>
            </a:pPr>
            <a:r>
              <a:rPr lang="en-US" dirty="0" smtClean="0"/>
              <a:t>Clean, quantitative recovery of Mo, Re</a:t>
            </a:r>
          </a:p>
          <a:p>
            <a:pPr>
              <a:buFont typeface="Arial" pitchFamily="34" charset="0"/>
              <a:buChar char="•"/>
            </a:pPr>
            <a:r>
              <a:rPr lang="en-US" dirty="0" smtClean="0"/>
              <a:t>Quick and easy to use: can be used on large numbers of samples</a:t>
            </a:r>
            <a:endParaRPr lang="en-US" dirty="0"/>
          </a:p>
        </p:txBody>
      </p:sp>
      <p:sp>
        <p:nvSpPr>
          <p:cNvPr id="8" name="TextBox 7"/>
          <p:cNvSpPr txBox="1"/>
          <p:nvPr/>
        </p:nvSpPr>
        <p:spPr>
          <a:xfrm>
            <a:off x="4876800" y="5257800"/>
            <a:ext cx="3962400" cy="2031325"/>
          </a:xfrm>
          <a:prstGeom prst="rect">
            <a:avLst/>
          </a:prstGeom>
          <a:noFill/>
        </p:spPr>
        <p:txBody>
          <a:bodyPr wrap="square" rtlCol="0">
            <a:spAutoFit/>
          </a:bodyPr>
          <a:lstStyle/>
          <a:p>
            <a:r>
              <a:rPr lang="en-US" u="sng" dirty="0" smtClean="0"/>
              <a:t>Disadvantages:</a:t>
            </a:r>
          </a:p>
          <a:p>
            <a:pPr>
              <a:buFont typeface="Arial" pitchFamily="34" charset="0"/>
              <a:buChar char="•"/>
            </a:pPr>
            <a:r>
              <a:rPr lang="en-US" dirty="0" smtClean="0"/>
              <a:t>Uses large amounts of HF</a:t>
            </a:r>
          </a:p>
          <a:p>
            <a:pPr>
              <a:buFont typeface="Arial" pitchFamily="34" charset="0"/>
              <a:buChar char="•"/>
            </a:pPr>
            <a:r>
              <a:rPr lang="en-US" dirty="0" smtClean="0"/>
              <a:t>Uranium is eluted with salt matrix</a:t>
            </a:r>
          </a:p>
          <a:p>
            <a:pPr lvl="1">
              <a:buFont typeface="Calibri" pitchFamily="34" charset="0"/>
              <a:buChar char="‒"/>
            </a:pPr>
            <a:r>
              <a:rPr lang="en-US" dirty="0" smtClean="0"/>
              <a:t>We think we know how to solve this problem</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990600" y="0"/>
            <a:ext cx="7144574" cy="5105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4800600" y="685800"/>
            <a:ext cx="2598737" cy="2125663"/>
          </a:xfrm>
          <a:prstGeom prst="rect">
            <a:avLst/>
          </a:prstGeom>
          <a:noFill/>
          <a:ln w="9525">
            <a:noFill/>
            <a:miter lim="800000"/>
            <a:headEnd/>
            <a:tailEnd/>
          </a:ln>
          <a:effectLst/>
        </p:spPr>
      </p:pic>
      <p:sp>
        <p:nvSpPr>
          <p:cNvPr id="7" name="TextBox 6"/>
          <p:cNvSpPr txBox="1"/>
          <p:nvPr/>
        </p:nvSpPr>
        <p:spPr>
          <a:xfrm>
            <a:off x="609600" y="5181600"/>
            <a:ext cx="3886200" cy="1477328"/>
          </a:xfrm>
          <a:prstGeom prst="rect">
            <a:avLst/>
          </a:prstGeom>
          <a:noFill/>
        </p:spPr>
        <p:txBody>
          <a:bodyPr wrap="square" rtlCol="0">
            <a:spAutoFit/>
          </a:bodyPr>
          <a:lstStyle/>
          <a:p>
            <a:r>
              <a:rPr lang="en-US" u="sng" dirty="0" smtClean="0"/>
              <a:t>Disadvantages:</a:t>
            </a:r>
          </a:p>
          <a:p>
            <a:pPr>
              <a:buFont typeface="Arial" pitchFamily="34" charset="0"/>
              <a:buChar char="•"/>
            </a:pPr>
            <a:r>
              <a:rPr lang="en-US" dirty="0" smtClean="0"/>
              <a:t>Less than quantitative yields</a:t>
            </a:r>
          </a:p>
          <a:p>
            <a:pPr>
              <a:buFont typeface="Arial" pitchFamily="34" charset="0"/>
              <a:buChar char="•"/>
            </a:pPr>
            <a:r>
              <a:rPr lang="en-US" dirty="0" smtClean="0"/>
              <a:t>Incomplete separation</a:t>
            </a:r>
          </a:p>
          <a:p>
            <a:pPr>
              <a:buFont typeface="Arial" pitchFamily="34" charset="0"/>
              <a:buChar char="•"/>
            </a:pPr>
            <a:r>
              <a:rPr lang="en-US" dirty="0" smtClean="0"/>
              <a:t>Larger column volume </a:t>
            </a:r>
          </a:p>
          <a:p>
            <a:pPr lvl="1">
              <a:buFont typeface="Calibri" pitchFamily="34" charset="0"/>
              <a:buChar char="‒"/>
            </a:pPr>
            <a:r>
              <a:rPr lang="en-US" dirty="0" smtClean="0"/>
              <a:t>130 </a:t>
            </a:r>
            <a:r>
              <a:rPr lang="en-US" dirty="0" err="1" smtClean="0"/>
              <a:t>mL</a:t>
            </a:r>
            <a:r>
              <a:rPr lang="en-US" dirty="0" smtClean="0"/>
              <a:t> vs. 60 </a:t>
            </a:r>
            <a:r>
              <a:rPr lang="en-US" dirty="0" err="1" smtClean="0"/>
              <a:t>mL</a:t>
            </a:r>
            <a:endParaRPr lang="en-US" dirty="0" smtClean="0"/>
          </a:p>
        </p:txBody>
      </p:sp>
      <p:sp>
        <p:nvSpPr>
          <p:cNvPr id="8" name="TextBox 7"/>
          <p:cNvSpPr txBox="1"/>
          <p:nvPr/>
        </p:nvSpPr>
        <p:spPr>
          <a:xfrm>
            <a:off x="4800600" y="5410200"/>
            <a:ext cx="3886200" cy="1200329"/>
          </a:xfrm>
          <a:prstGeom prst="rect">
            <a:avLst/>
          </a:prstGeom>
          <a:noFill/>
        </p:spPr>
        <p:txBody>
          <a:bodyPr wrap="square" rtlCol="0">
            <a:spAutoFit/>
          </a:bodyPr>
          <a:lstStyle/>
          <a:p>
            <a:pPr>
              <a:buFont typeface="Arial" pitchFamily="34" charset="0"/>
              <a:buChar char="•"/>
            </a:pPr>
            <a:r>
              <a:rPr lang="en-US" dirty="0" smtClean="0"/>
              <a:t>Much longer process</a:t>
            </a:r>
          </a:p>
          <a:p>
            <a:pPr lvl="1">
              <a:buFont typeface="Calibri" pitchFamily="34" charset="0"/>
              <a:buChar char="‒"/>
            </a:pPr>
            <a:r>
              <a:rPr lang="en-US" dirty="0" smtClean="0"/>
              <a:t>Less samples/day</a:t>
            </a:r>
          </a:p>
          <a:p>
            <a:pPr>
              <a:buFont typeface="Arial" pitchFamily="34" charset="0"/>
              <a:buChar char="•"/>
            </a:pPr>
            <a:r>
              <a:rPr lang="en-US" dirty="0" smtClean="0"/>
              <a:t>Higher blanks</a:t>
            </a:r>
          </a:p>
          <a:p>
            <a:pPr>
              <a:buFont typeface="Arial" pitchFamily="34" charset="0"/>
              <a:buChar char="•"/>
            </a:pPr>
            <a:r>
              <a:rPr lang="en-US" dirty="0" smtClean="0"/>
              <a:t>Use of ammonia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287963"/>
          </a:xfrm>
        </p:spPr>
        <p:txBody>
          <a:bodyPr>
            <a:normAutofit lnSpcReduction="10000"/>
          </a:bodyPr>
          <a:lstStyle/>
          <a:p>
            <a:r>
              <a:rPr lang="en-US" dirty="0" smtClean="0"/>
              <a:t>Future work</a:t>
            </a:r>
          </a:p>
          <a:p>
            <a:pPr lvl="1"/>
            <a:r>
              <a:rPr lang="en-US" dirty="0" smtClean="0"/>
              <a:t>Finish small changes to Pearce method and start measuring samples from Guam</a:t>
            </a:r>
          </a:p>
          <a:p>
            <a:pPr lvl="1"/>
            <a:r>
              <a:rPr lang="en-US" dirty="0" smtClean="0"/>
              <a:t>Calculate local element fluxes to the ocean</a:t>
            </a:r>
          </a:p>
          <a:p>
            <a:pPr lvl="1"/>
            <a:r>
              <a:rPr lang="en-US" dirty="0" smtClean="0"/>
              <a:t>Compare measurements to those made for mainland SGD sources (Massachusetts, Mexico)</a:t>
            </a:r>
          </a:p>
          <a:p>
            <a:r>
              <a:rPr lang="en-US" dirty="0" smtClean="0"/>
              <a:t>What we hope to learn</a:t>
            </a:r>
          </a:p>
          <a:p>
            <a:pPr lvl="1"/>
            <a:r>
              <a:rPr lang="en-US" dirty="0" smtClean="0"/>
              <a:t>How coastal geology effects the chemistry of SGD</a:t>
            </a:r>
          </a:p>
          <a:p>
            <a:pPr lvl="1"/>
            <a:r>
              <a:rPr lang="en-US" dirty="0" smtClean="0"/>
              <a:t>The impacts SGD has on trace metal concentrations and isotopic composition of seawater</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676</Words>
  <Application>Microsoft Office PowerPoint</Application>
  <PresentationFormat>On-screen Show (4:3)</PresentationFormat>
  <Paragraphs>105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Measuring fluxes of Mo, U and Re in Ocean Island Submarine Groundwater Discharge</vt:lpstr>
      <vt:lpstr>Goals</vt:lpstr>
      <vt:lpstr>Submarine Groundwater Discharge</vt:lpstr>
      <vt:lpstr>SGD on Ocean Islands</vt:lpstr>
      <vt:lpstr>SGD on Guam</vt:lpstr>
      <vt:lpstr>Methods</vt:lpstr>
      <vt:lpstr>Slide 7</vt:lpstr>
      <vt:lpstr>Slide 8</vt:lpstr>
      <vt:lpstr>Slide 9</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dc:creator>
  <cp:lastModifiedBy>Joe</cp:lastModifiedBy>
  <cp:revision>32</cp:revision>
  <dcterms:created xsi:type="dcterms:W3CDTF">2010-04-12T22:58:07Z</dcterms:created>
  <dcterms:modified xsi:type="dcterms:W3CDTF">2010-04-13T07:56:44Z</dcterms:modified>
</cp:coreProperties>
</file>